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267" r:id="rId3"/>
    <p:sldId id="273" r:id="rId4"/>
    <p:sldId id="283" r:id="rId5"/>
    <p:sldId id="287" r:id="rId6"/>
    <p:sldId id="261" r:id="rId7"/>
    <p:sldId id="284" r:id="rId8"/>
    <p:sldId id="258" r:id="rId9"/>
    <p:sldId id="285" r:id="rId10"/>
    <p:sldId id="290" r:id="rId11"/>
    <p:sldId id="294" r:id="rId12"/>
    <p:sldId id="292" r:id="rId13"/>
    <p:sldId id="288" r:id="rId14"/>
    <p:sldId id="293" r:id="rId15"/>
    <p:sldId id="295" r:id="rId16"/>
    <p:sldId id="300" r:id="rId17"/>
    <p:sldId id="299" r:id="rId18"/>
    <p:sldId id="298" r:id="rId19"/>
    <p:sldId id="291" r:id="rId20"/>
    <p:sldId id="282" r:id="rId21"/>
    <p:sldId id="297" r:id="rId22"/>
    <p:sldId id="301" r:id="rId23"/>
    <p:sldId id="28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eva L. Taylor" initials="GLT" lastIdx="1" clrIdx="0">
    <p:extLst>
      <p:ext uri="{19B8F6BF-5375-455C-9EA6-DF929625EA0E}">
        <p15:presenceInfo xmlns:p15="http://schemas.microsoft.com/office/powerpoint/2012/main" userId="Geneva L. Taylor" providerId="None"/>
      </p:ext>
    </p:extLst>
  </p:cmAuthor>
  <p:cmAuthor id="2" name="Ranecia Faison" initials="RF" lastIdx="1" clrIdx="1">
    <p:extLst>
      <p:ext uri="{19B8F6BF-5375-455C-9EA6-DF929625EA0E}">
        <p15:presenceInfo xmlns:p15="http://schemas.microsoft.com/office/powerpoint/2012/main" userId="S::rfaison@pyt-law.com::e0fae86b-bbcd-417c-a039-ebefb725d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160" autoAdjust="0"/>
  </p:normalViewPr>
  <p:slideViewPr>
    <p:cSldViewPr snapToGrid="0">
      <p:cViewPr varScale="1">
        <p:scale>
          <a:sx n="80" d="100"/>
          <a:sy n="80" d="100"/>
        </p:scale>
        <p:origin x="1734" y="8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12/3/2019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12/3/2019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34116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20568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861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56067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 - Laws and Funding</a:t>
            </a:r>
          </a:p>
          <a:p>
            <a:r>
              <a:rPr lang="en-US" dirty="0"/>
              <a:t>DOE - Policies and supports (more than regulation)</a:t>
            </a:r>
          </a:p>
          <a:p>
            <a:r>
              <a:rPr lang="en-US" dirty="0"/>
              <a:t>School - Types of classrooms on each campus, support collaboration, inclusion specialist, bonus structures and state testing mandates, </a:t>
            </a:r>
          </a:p>
          <a:p>
            <a:r>
              <a:rPr lang="en-US" dirty="0"/>
              <a:t>Directors – systems to support inclusion, training and support for principals and teachers (push-in behaviorist)</a:t>
            </a:r>
          </a:p>
          <a:p>
            <a:r>
              <a:rPr lang="en-US" dirty="0"/>
              <a:t>Teachers – willingness to try; Kids are part of the classroom; all kids with hearing loss must attend a specific program</a:t>
            </a:r>
          </a:p>
          <a:p>
            <a:r>
              <a:rPr lang="en-US" dirty="0"/>
              <a:t>Parents – cultural practices; google; </a:t>
            </a:r>
          </a:p>
          <a:p>
            <a:r>
              <a:rPr lang="en-US" dirty="0"/>
              <a:t>Advocates – All kids with a specific disability must receive…</a:t>
            </a:r>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6822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188715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281454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65872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137591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169885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366851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193614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57904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we have a </a:t>
            </a:r>
            <a:r>
              <a:rPr lang="en-US" dirty="0" err="1"/>
              <a:t>sp</a:t>
            </a:r>
            <a:r>
              <a:rPr lang="en-US" dirty="0"/>
              <a:t> ed classroom does not mean the student should be placed in it</a:t>
            </a:r>
          </a:p>
          <a:p>
            <a:r>
              <a:rPr lang="en-US" dirty="0"/>
              <a:t>The LRE law shows a strong preference, not a mandate, for educating children with disabilities in general education </a:t>
            </a:r>
          </a:p>
          <a:p>
            <a:r>
              <a:rPr lang="en-US" dirty="0"/>
              <a:t>A determination that a child might make greater academic progress in a </a:t>
            </a:r>
            <a:r>
              <a:rPr lang="en-US" dirty="0" err="1"/>
              <a:t>sp</a:t>
            </a:r>
            <a:r>
              <a:rPr lang="en-US" dirty="0"/>
              <a:t> ed class may not justify removing the child</a:t>
            </a:r>
          </a:p>
        </p:txBody>
      </p:sp>
      <p:sp>
        <p:nvSpPr>
          <p:cNvPr id="4" name="Slide Number Placeholder 3"/>
          <p:cNvSpPr>
            <a:spLocks noGrp="1"/>
          </p:cNvSpPr>
          <p:nvPr>
            <p:ph type="sldNum" sz="quarter" idx="5"/>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344644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405794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45867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confident that at least ½ the people in this room can quote or nearly quote the federal regulations on LRE… we take about state and federal laws on LRE, continuum of placement, classroom application, individualization of the IEP. </a:t>
            </a:r>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216284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 a lot about LRE because - while our goals for providing for children with disabilities has been a constant in the US – how society effectuates that goal changes </a:t>
            </a:r>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401813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51471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183961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157407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132511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first rodeo. We talk about LRE all the time. Conferences, professional developments, articles… </a:t>
            </a:r>
          </a:p>
        </p:txBody>
      </p:sp>
      <p:sp>
        <p:nvSpPr>
          <p:cNvPr id="4" name="Slide Number Placeholder 3"/>
          <p:cNvSpPr>
            <a:spLocks noGrp="1"/>
          </p:cNvSpPr>
          <p:nvPr>
            <p:ph type="sldNum" sz="quarter" idx="5"/>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3166729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7" name="Picture 6" descr="A bridge over a body of water&#10;&#10;Description automatically generated">
            <a:extLst>
              <a:ext uri="{FF2B5EF4-FFF2-40B4-BE49-F238E27FC236}">
                <a16:creationId xmlns:a16="http://schemas.microsoft.com/office/drawing/2014/main" id="{590269B6-F730-4D6D-B0B2-9E8A9CC956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390"/>
          <a:stretch/>
        </p:blipFill>
        <p:spPr>
          <a:xfrm>
            <a:off x="-3428" y="0"/>
            <a:ext cx="12192000" cy="4800600"/>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12/3/2019</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12/3/2019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12/3/2019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12/3/2019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12/3/2019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12/3/2019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12/3/2019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12/3/2019</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12/3/2019</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12/3/2019</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12/3/2019</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12/3/2019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12/3/2019</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5242" y="617621"/>
            <a:ext cx="9336506" cy="1143000"/>
          </a:xfrm>
        </p:spPr>
        <p:txBody>
          <a:bodyPr>
            <a:noAutofit/>
          </a:bodyPr>
          <a:lstStyle/>
          <a:p>
            <a:r>
              <a:rPr lang="en-US" sz="5200" dirty="0">
                <a:solidFill>
                  <a:schemeClr val="tx2">
                    <a:lumMod val="50000"/>
                  </a:schemeClr>
                </a:solidFill>
              </a:rPr>
              <a:t>All I want for Christmas is my LRE!</a:t>
            </a:r>
          </a:p>
        </p:txBody>
      </p:sp>
      <p:pic>
        <p:nvPicPr>
          <p:cNvPr id="7" name="Picture 6" descr="A screenshot of a cell phone&#10;&#10;Description automatically generated">
            <a:extLst>
              <a:ext uri="{FF2B5EF4-FFF2-40B4-BE49-F238E27FC236}">
                <a16:creationId xmlns:a16="http://schemas.microsoft.com/office/drawing/2014/main" id="{D70E8A6D-48B7-4DB2-A79A-F9764CCB19CB}"/>
              </a:ext>
            </a:extLst>
          </p:cNvPr>
          <p:cNvPicPr>
            <a:picLocks noChangeAspect="1"/>
          </p:cNvPicPr>
          <p:nvPr/>
        </p:nvPicPr>
        <p:blipFill rotWithShape="1">
          <a:blip r:embed="rId3">
            <a:extLst>
              <a:ext uri="{28A0092B-C50C-407E-A947-70E740481C1C}">
                <a14:useLocalDpi xmlns:a14="http://schemas.microsoft.com/office/drawing/2010/main" val="0"/>
              </a:ext>
            </a:extLst>
          </a:blip>
          <a:srcRect b="8717"/>
          <a:stretch/>
        </p:blipFill>
        <p:spPr>
          <a:xfrm>
            <a:off x="3562738" y="4775419"/>
            <a:ext cx="5290457" cy="1143001"/>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a:bodyPr>
          <a:lstStyle/>
          <a:p>
            <a:pPr algn="ctr"/>
            <a:r>
              <a:rPr lang="en-US" sz="5200" dirty="0"/>
              <a:t>2015-2016 Texas LRE Statistics</a:t>
            </a:r>
          </a:p>
        </p:txBody>
      </p:sp>
      <p:graphicFrame>
        <p:nvGraphicFramePr>
          <p:cNvPr id="2" name="Table 1">
            <a:extLst>
              <a:ext uri="{FF2B5EF4-FFF2-40B4-BE49-F238E27FC236}">
                <a16:creationId xmlns:a16="http://schemas.microsoft.com/office/drawing/2014/main" id="{8918B96E-2C9D-4F29-A96A-ED9450790D02}"/>
              </a:ext>
            </a:extLst>
          </p:cNvPr>
          <p:cNvGraphicFramePr>
            <a:graphicFrameLocks noGrp="1"/>
          </p:cNvGraphicFramePr>
          <p:nvPr>
            <p:extLst>
              <p:ext uri="{D42A27DB-BD31-4B8C-83A1-F6EECF244321}">
                <p14:modId xmlns:p14="http://schemas.microsoft.com/office/powerpoint/2010/main" val="2793583171"/>
              </p:ext>
            </p:extLst>
          </p:nvPr>
        </p:nvGraphicFramePr>
        <p:xfrm>
          <a:off x="352925" y="2057340"/>
          <a:ext cx="11361822" cy="3108960"/>
        </p:xfrm>
        <a:graphic>
          <a:graphicData uri="http://schemas.openxmlformats.org/drawingml/2006/table">
            <a:tbl>
              <a:tblPr firstRow="1" bandRow="1">
                <a:tableStyleId>{793D81CF-94F2-401A-BA57-92F5A7B2D0C5}</a:tableStyleId>
              </a:tblPr>
              <a:tblGrid>
                <a:gridCol w="3016094">
                  <a:extLst>
                    <a:ext uri="{9D8B030D-6E8A-4147-A177-3AD203B41FA5}">
                      <a16:colId xmlns:a16="http://schemas.microsoft.com/office/drawing/2014/main" val="1809420678"/>
                    </a:ext>
                  </a:extLst>
                </a:gridCol>
                <a:gridCol w="2507566">
                  <a:extLst>
                    <a:ext uri="{9D8B030D-6E8A-4147-A177-3AD203B41FA5}">
                      <a16:colId xmlns:a16="http://schemas.microsoft.com/office/drawing/2014/main" val="2517423756"/>
                    </a:ext>
                  </a:extLst>
                </a:gridCol>
                <a:gridCol w="2981022">
                  <a:extLst>
                    <a:ext uri="{9D8B030D-6E8A-4147-A177-3AD203B41FA5}">
                      <a16:colId xmlns:a16="http://schemas.microsoft.com/office/drawing/2014/main" val="1706525273"/>
                    </a:ext>
                  </a:extLst>
                </a:gridCol>
                <a:gridCol w="2857140">
                  <a:extLst>
                    <a:ext uri="{9D8B030D-6E8A-4147-A177-3AD203B41FA5}">
                      <a16:colId xmlns:a16="http://schemas.microsoft.com/office/drawing/2014/main" val="2475431683"/>
                    </a:ext>
                  </a:extLst>
                </a:gridCol>
              </a:tblGrid>
              <a:tr h="370840">
                <a:tc>
                  <a:txBody>
                    <a:bodyPr/>
                    <a:lstStyle/>
                    <a:p>
                      <a:r>
                        <a:rPr lang="en-US" sz="3200" dirty="0"/>
                        <a:t>Inside General Ed Class 80% </a:t>
                      </a:r>
                    </a:p>
                    <a:p>
                      <a:r>
                        <a:rPr lang="en-US" sz="3200" dirty="0"/>
                        <a:t>or More of the Day</a:t>
                      </a:r>
                    </a:p>
                  </a:txBody>
                  <a:tcPr>
                    <a:solidFill>
                      <a:schemeClr val="accent3"/>
                    </a:solidFill>
                  </a:tcPr>
                </a:tc>
                <a:tc>
                  <a:txBody>
                    <a:bodyPr/>
                    <a:lstStyle/>
                    <a:p>
                      <a:r>
                        <a:rPr lang="en-US" sz="3200" dirty="0"/>
                        <a:t>Inside General Ed Class 40% through 79% of the Day</a:t>
                      </a:r>
                    </a:p>
                  </a:txBody>
                  <a:tcPr>
                    <a:solidFill>
                      <a:schemeClr val="accent3"/>
                    </a:solidFill>
                  </a:tcPr>
                </a:tc>
                <a:tc>
                  <a:txBody>
                    <a:bodyPr/>
                    <a:lstStyle/>
                    <a:p>
                      <a:r>
                        <a:rPr lang="en-US" sz="3200" dirty="0"/>
                        <a:t>Inside General Ed Class Less than 40% of the Day</a:t>
                      </a:r>
                    </a:p>
                  </a:txBody>
                  <a:tcPr>
                    <a:solidFill>
                      <a:schemeClr val="accent3"/>
                    </a:solidFill>
                  </a:tcPr>
                </a:tc>
                <a:tc>
                  <a:txBody>
                    <a:bodyPr/>
                    <a:lstStyle/>
                    <a:p>
                      <a:r>
                        <a:rPr lang="en-US" sz="3200" dirty="0"/>
                        <a:t>Separate School or Residential Treatment Center </a:t>
                      </a:r>
                    </a:p>
                  </a:txBody>
                  <a:tcPr>
                    <a:solidFill>
                      <a:schemeClr val="accent3"/>
                    </a:solidFill>
                  </a:tcPr>
                </a:tc>
                <a:extLst>
                  <a:ext uri="{0D108BD9-81ED-4DB2-BD59-A6C34878D82A}">
                    <a16:rowId xmlns:a16="http://schemas.microsoft.com/office/drawing/2014/main" val="2727116418"/>
                  </a:ext>
                </a:extLst>
              </a:tr>
              <a:tr h="370840">
                <a:tc>
                  <a:txBody>
                    <a:bodyPr/>
                    <a:lstStyle/>
                    <a:p>
                      <a:r>
                        <a:rPr lang="en-US" sz="3200" dirty="0"/>
                        <a:t>68.13</a:t>
                      </a:r>
                    </a:p>
                  </a:txBody>
                  <a:tcPr>
                    <a:noFill/>
                  </a:tcPr>
                </a:tc>
                <a:tc>
                  <a:txBody>
                    <a:bodyPr/>
                    <a:lstStyle/>
                    <a:p>
                      <a:r>
                        <a:rPr lang="en-US" sz="3200" dirty="0"/>
                        <a:t>15.88</a:t>
                      </a:r>
                    </a:p>
                  </a:txBody>
                  <a:tcPr>
                    <a:noFill/>
                  </a:tcPr>
                </a:tc>
                <a:tc>
                  <a:txBody>
                    <a:bodyPr/>
                    <a:lstStyle/>
                    <a:p>
                      <a:r>
                        <a:rPr lang="en-US" sz="3200" dirty="0"/>
                        <a:t>14.60</a:t>
                      </a:r>
                    </a:p>
                  </a:txBody>
                  <a:tcPr>
                    <a:noFill/>
                  </a:tcPr>
                </a:tc>
                <a:tc>
                  <a:txBody>
                    <a:bodyPr/>
                    <a:lstStyle/>
                    <a:p>
                      <a:r>
                        <a:rPr lang="en-US" sz="3200" dirty="0"/>
                        <a:t>0.62</a:t>
                      </a:r>
                    </a:p>
                  </a:txBody>
                  <a:tcPr>
                    <a:noFill/>
                  </a:tcPr>
                </a:tc>
                <a:extLst>
                  <a:ext uri="{0D108BD9-81ED-4DB2-BD59-A6C34878D82A}">
                    <a16:rowId xmlns:a16="http://schemas.microsoft.com/office/drawing/2014/main" val="653493105"/>
                  </a:ext>
                </a:extLst>
              </a:tr>
            </a:tbl>
          </a:graphicData>
        </a:graphic>
      </p:graphicFrame>
    </p:spTree>
    <p:extLst>
      <p:ext uri="{BB962C8B-B14F-4D97-AF65-F5344CB8AC3E}">
        <p14:creationId xmlns:p14="http://schemas.microsoft.com/office/powerpoint/2010/main" val="6838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0623" y="923757"/>
            <a:ext cx="10507579" cy="1969169"/>
          </a:xfrm>
        </p:spPr>
        <p:txBody>
          <a:bodyPr/>
          <a:lstStyle/>
          <a:p>
            <a:r>
              <a:rPr lang="en-US" dirty="0"/>
              <a:t>Why We Still Struggle</a:t>
            </a:r>
            <a:endParaRPr lang="en-US" b="1" dirty="0"/>
          </a:p>
        </p:txBody>
      </p:sp>
      <p:sp>
        <p:nvSpPr>
          <p:cNvPr id="6" name="Text Placeholder 5">
            <a:extLst>
              <a:ext uri="{FF2B5EF4-FFF2-40B4-BE49-F238E27FC236}">
                <a16:creationId xmlns:a16="http://schemas.microsoft.com/office/drawing/2014/main" id="{7486EE89-3906-4799-A8C6-F3D4DC6BD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43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4590" y="455396"/>
            <a:ext cx="11700709" cy="1233424"/>
          </a:xfrm>
        </p:spPr>
        <p:txBody>
          <a:bodyPr>
            <a:normAutofit fontScale="90000"/>
          </a:bodyPr>
          <a:lstStyle/>
          <a:p>
            <a:pPr algn="ctr"/>
            <a:r>
              <a:rPr lang="en-US" sz="5200" dirty="0"/>
              <a:t>“</a:t>
            </a:r>
            <a:r>
              <a:rPr lang="en-US" sz="5800" dirty="0"/>
              <a:t>What we’ve got here is a failure to communicate.” </a:t>
            </a:r>
          </a:p>
        </p:txBody>
      </p:sp>
      <p:pic>
        <p:nvPicPr>
          <p:cNvPr id="2" name="Picture 1">
            <a:extLst>
              <a:ext uri="{FF2B5EF4-FFF2-40B4-BE49-F238E27FC236}">
                <a16:creationId xmlns:a16="http://schemas.microsoft.com/office/drawing/2014/main" id="{463A4459-6C41-4415-A978-CD0369CB65B7}"/>
              </a:ext>
            </a:extLst>
          </p:cNvPr>
          <p:cNvPicPr>
            <a:picLocks noChangeAspect="1"/>
          </p:cNvPicPr>
          <p:nvPr/>
        </p:nvPicPr>
        <p:blipFill>
          <a:blip r:embed="rId3"/>
          <a:stretch>
            <a:fillRect/>
          </a:stretch>
        </p:blipFill>
        <p:spPr>
          <a:xfrm>
            <a:off x="7747000" y="1515382"/>
            <a:ext cx="4178299" cy="4988821"/>
          </a:xfrm>
          <a:prstGeom prst="rect">
            <a:avLst/>
          </a:prstGeom>
        </p:spPr>
      </p:pic>
      <p:sp>
        <p:nvSpPr>
          <p:cNvPr id="6" name="TextBox 5">
            <a:extLst>
              <a:ext uri="{FF2B5EF4-FFF2-40B4-BE49-F238E27FC236}">
                <a16:creationId xmlns:a16="http://schemas.microsoft.com/office/drawing/2014/main" id="{2679A3A6-A981-4E4E-8987-73D3519A537B}"/>
              </a:ext>
            </a:extLst>
          </p:cNvPr>
          <p:cNvSpPr txBox="1"/>
          <p:nvPr/>
        </p:nvSpPr>
        <p:spPr>
          <a:xfrm>
            <a:off x="340895" y="1879600"/>
            <a:ext cx="7188200" cy="3539430"/>
          </a:xfrm>
          <a:prstGeom prst="rect">
            <a:avLst/>
          </a:prstGeom>
          <a:noFill/>
        </p:spPr>
        <p:txBody>
          <a:bodyPr wrap="square" rtlCol="0">
            <a:spAutoFit/>
          </a:bodyPr>
          <a:lstStyle/>
          <a:p>
            <a:endParaRPr lang="en-US" sz="3200" dirty="0"/>
          </a:p>
          <a:p>
            <a:r>
              <a:rPr lang="en-US" sz="3200" dirty="0"/>
              <a:t>Growth  =  Lack of Communication</a:t>
            </a:r>
          </a:p>
          <a:p>
            <a:pPr marL="457200" indent="-457200">
              <a:buFont typeface="Arial" panose="020B0604020202020204" pitchFamily="34" charset="0"/>
              <a:buChar char="•"/>
            </a:pPr>
            <a:r>
              <a:rPr lang="en-US" sz="3200" dirty="0"/>
              <a:t>Different departments</a:t>
            </a:r>
          </a:p>
          <a:p>
            <a:pPr marL="457200" indent="-457200">
              <a:buFont typeface="Arial" panose="020B0604020202020204" pitchFamily="34" charset="0"/>
              <a:buChar char="•"/>
            </a:pPr>
            <a:r>
              <a:rPr lang="en-US" sz="3200" dirty="0"/>
              <a:t>Different roles</a:t>
            </a:r>
          </a:p>
          <a:p>
            <a:pPr marL="457200" indent="-457200">
              <a:buFont typeface="Arial" panose="020B0604020202020204" pitchFamily="34" charset="0"/>
              <a:buChar char="•"/>
            </a:pPr>
            <a:r>
              <a:rPr lang="en-US" sz="3200" dirty="0"/>
              <a:t>Different job responsibilities</a:t>
            </a:r>
          </a:p>
          <a:p>
            <a:pPr marL="457200" indent="-457200">
              <a:buFont typeface="Arial" panose="020B0604020202020204" pitchFamily="34" charset="0"/>
              <a:buChar char="•"/>
            </a:pPr>
            <a:r>
              <a:rPr lang="en-US" sz="3200" dirty="0"/>
              <a:t>There are not enough hours in the day to train everyone on everything</a:t>
            </a:r>
          </a:p>
        </p:txBody>
      </p:sp>
    </p:spTree>
    <p:extLst>
      <p:ext uri="{BB962C8B-B14F-4D97-AF65-F5344CB8AC3E}">
        <p14:creationId xmlns:p14="http://schemas.microsoft.com/office/powerpoint/2010/main" val="40222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0842" y="467359"/>
            <a:ext cx="11871158" cy="1826661"/>
          </a:xfrm>
        </p:spPr>
        <p:txBody>
          <a:bodyPr>
            <a:normAutofit/>
          </a:bodyPr>
          <a:lstStyle/>
          <a:p>
            <a:pPr algn="ctr"/>
            <a:r>
              <a:rPr lang="en-US" sz="5200" dirty="0"/>
              <a:t>Attitude and Beliefs Towards Students with Disabilities</a:t>
            </a:r>
          </a:p>
        </p:txBody>
      </p:sp>
      <p:sp>
        <p:nvSpPr>
          <p:cNvPr id="4" name="TextBox 3">
            <a:extLst>
              <a:ext uri="{FF2B5EF4-FFF2-40B4-BE49-F238E27FC236}">
                <a16:creationId xmlns:a16="http://schemas.microsoft.com/office/drawing/2014/main" id="{483ED79B-BFB9-4B1D-B0ED-65DA801825D3}"/>
              </a:ext>
            </a:extLst>
          </p:cNvPr>
          <p:cNvSpPr txBox="1"/>
          <p:nvPr/>
        </p:nvSpPr>
        <p:spPr>
          <a:xfrm>
            <a:off x="96253" y="2695395"/>
            <a:ext cx="12224084"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t>State Governor and Legislature </a:t>
            </a:r>
          </a:p>
          <a:p>
            <a:pPr marL="457200" indent="-457200" algn="just">
              <a:buFont typeface="Arial" panose="020B0604020202020204" pitchFamily="34" charset="0"/>
              <a:buChar char="•"/>
            </a:pPr>
            <a:r>
              <a:rPr lang="en-US" sz="3200" dirty="0"/>
              <a:t>State Commissioner and Department of Education</a:t>
            </a:r>
          </a:p>
          <a:p>
            <a:pPr marL="457200" indent="-457200" algn="just">
              <a:buFont typeface="Arial" panose="020B0604020202020204" pitchFamily="34" charset="0"/>
              <a:buChar char="•"/>
            </a:pPr>
            <a:r>
              <a:rPr lang="en-US" sz="3200" dirty="0"/>
              <a:t>Local Superintendent of Schools and School Boards</a:t>
            </a:r>
          </a:p>
          <a:p>
            <a:pPr marL="457200" indent="-457200" algn="just">
              <a:buFont typeface="Arial" panose="020B0604020202020204" pitchFamily="34" charset="0"/>
              <a:buChar char="•"/>
            </a:pPr>
            <a:r>
              <a:rPr lang="en-US" sz="3200" dirty="0"/>
              <a:t>Special Education and Section 504 Directors and Administrators</a:t>
            </a:r>
          </a:p>
          <a:p>
            <a:pPr marL="457200" indent="-457200" algn="just">
              <a:buFont typeface="Arial" panose="020B0604020202020204" pitchFamily="34" charset="0"/>
              <a:buChar char="•"/>
            </a:pPr>
            <a:r>
              <a:rPr lang="en-US" sz="3200" dirty="0"/>
              <a:t>Teachers</a:t>
            </a:r>
          </a:p>
          <a:p>
            <a:pPr marL="457200" indent="-457200" algn="just">
              <a:buFont typeface="Arial" panose="020B0604020202020204" pitchFamily="34" charset="0"/>
              <a:buChar char="•"/>
            </a:pPr>
            <a:r>
              <a:rPr lang="en-US" sz="3200" dirty="0"/>
              <a:t>Parents &amp; Guardians</a:t>
            </a:r>
          </a:p>
          <a:p>
            <a:pPr marL="457200" indent="-457200" algn="just">
              <a:buFont typeface="Arial" panose="020B0604020202020204" pitchFamily="34" charset="0"/>
              <a:buChar char="•"/>
            </a:pPr>
            <a:r>
              <a:rPr lang="en-US" sz="3200" dirty="0"/>
              <a:t>Advocacy Groups (Specific disabilities, teachers, school nurses, etc.) </a:t>
            </a:r>
          </a:p>
          <a:p>
            <a:pPr marL="457200" indent="-457200" algn="just">
              <a:buFont typeface="Arial" panose="020B0604020202020204" pitchFamily="34" charset="0"/>
              <a:buChar char="•"/>
            </a:pPr>
            <a:endParaRPr lang="en-US" sz="3200" dirty="0"/>
          </a:p>
          <a:p>
            <a:pPr algn="just"/>
            <a:endParaRPr lang="en-US" sz="3200" dirty="0"/>
          </a:p>
          <a:p>
            <a:pPr algn="just"/>
            <a:endParaRPr lang="en-US" sz="3200" dirty="0"/>
          </a:p>
        </p:txBody>
      </p:sp>
    </p:spTree>
    <p:extLst>
      <p:ext uri="{BB962C8B-B14F-4D97-AF65-F5344CB8AC3E}">
        <p14:creationId xmlns:p14="http://schemas.microsoft.com/office/powerpoint/2010/main" val="256186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2210" y="517357"/>
            <a:ext cx="10507579" cy="1969169"/>
          </a:xfrm>
        </p:spPr>
        <p:txBody>
          <a:bodyPr/>
          <a:lstStyle/>
          <a:p>
            <a:r>
              <a:rPr lang="en-US" b="1" dirty="0"/>
              <a:t>Texas Trends</a:t>
            </a:r>
          </a:p>
        </p:txBody>
      </p:sp>
      <p:sp>
        <p:nvSpPr>
          <p:cNvPr id="6" name="Text Placeholder 5">
            <a:extLst>
              <a:ext uri="{FF2B5EF4-FFF2-40B4-BE49-F238E27FC236}">
                <a16:creationId xmlns:a16="http://schemas.microsoft.com/office/drawing/2014/main" id="{7486EE89-3906-4799-A8C6-F3D4DC6BD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97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fontScale="90000"/>
          </a:bodyPr>
          <a:lstStyle/>
          <a:p>
            <a:pPr algn="ctr"/>
            <a:r>
              <a:rPr lang="en-US" sz="5200" dirty="0"/>
              <a:t>2019 Special Education Hearing Decisions</a:t>
            </a:r>
          </a:p>
        </p:txBody>
      </p:sp>
      <p:sp>
        <p:nvSpPr>
          <p:cNvPr id="4" name="TextBox 3">
            <a:extLst>
              <a:ext uri="{FF2B5EF4-FFF2-40B4-BE49-F238E27FC236}">
                <a16:creationId xmlns:a16="http://schemas.microsoft.com/office/drawing/2014/main" id="{24832DAE-5E15-428D-8194-37F8FD1428C5}"/>
              </a:ext>
            </a:extLst>
          </p:cNvPr>
          <p:cNvSpPr txBox="1"/>
          <p:nvPr/>
        </p:nvSpPr>
        <p:spPr>
          <a:xfrm>
            <a:off x="224591" y="1700784"/>
            <a:ext cx="11237494" cy="2062103"/>
          </a:xfrm>
          <a:prstGeom prst="rect">
            <a:avLst/>
          </a:prstGeom>
          <a:noFill/>
        </p:spPr>
        <p:txBody>
          <a:bodyPr wrap="square" rtlCol="0">
            <a:spAutoFit/>
          </a:bodyPr>
          <a:lstStyle/>
          <a:p>
            <a:pPr algn="just"/>
            <a:r>
              <a:rPr lang="en-US" sz="3200" i="1" dirty="0"/>
              <a:t>Student v. Highland Park Independent School District; </a:t>
            </a:r>
            <a:r>
              <a:rPr lang="en-US" sz="3200" dirty="0"/>
              <a:t>TEA Docket No. 222-SE-0319 (June 28, 2019) Hearing Officer David Berger </a:t>
            </a:r>
          </a:p>
          <a:p>
            <a:pPr algn="just"/>
            <a:endParaRPr lang="en-US" sz="3200" dirty="0"/>
          </a:p>
          <a:p>
            <a:pPr algn="just"/>
            <a:r>
              <a:rPr lang="en-US" sz="3200" dirty="0">
                <a:solidFill>
                  <a:schemeClr val="accent3">
                    <a:lumMod val="75000"/>
                  </a:schemeClr>
                </a:solidFill>
              </a:rPr>
              <a:t>Parent wanted a more restrictive placement of homebound. </a:t>
            </a:r>
          </a:p>
        </p:txBody>
      </p:sp>
    </p:spTree>
    <p:extLst>
      <p:ext uri="{BB962C8B-B14F-4D97-AF65-F5344CB8AC3E}">
        <p14:creationId xmlns:p14="http://schemas.microsoft.com/office/powerpoint/2010/main" val="2410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fontScale="90000"/>
          </a:bodyPr>
          <a:lstStyle/>
          <a:p>
            <a:pPr algn="ctr"/>
            <a:r>
              <a:rPr lang="en-US" sz="5200" dirty="0"/>
              <a:t>2019 Special Education Hearing Decisions</a:t>
            </a:r>
          </a:p>
        </p:txBody>
      </p:sp>
      <p:sp>
        <p:nvSpPr>
          <p:cNvPr id="4" name="TextBox 3">
            <a:extLst>
              <a:ext uri="{FF2B5EF4-FFF2-40B4-BE49-F238E27FC236}">
                <a16:creationId xmlns:a16="http://schemas.microsoft.com/office/drawing/2014/main" id="{24832DAE-5E15-428D-8194-37F8FD1428C5}"/>
              </a:ext>
            </a:extLst>
          </p:cNvPr>
          <p:cNvSpPr txBox="1"/>
          <p:nvPr/>
        </p:nvSpPr>
        <p:spPr>
          <a:xfrm>
            <a:off x="224591" y="1790431"/>
            <a:ext cx="11237494" cy="3046988"/>
          </a:xfrm>
          <a:prstGeom prst="rect">
            <a:avLst/>
          </a:prstGeom>
          <a:noFill/>
        </p:spPr>
        <p:txBody>
          <a:bodyPr wrap="square" rtlCol="0">
            <a:spAutoFit/>
          </a:bodyPr>
          <a:lstStyle/>
          <a:p>
            <a:pPr algn="just"/>
            <a:r>
              <a:rPr lang="en-US" sz="3200" i="1" dirty="0"/>
              <a:t>Student v. Round Rock Independent School District; </a:t>
            </a:r>
            <a:r>
              <a:rPr lang="en-US" sz="3200" dirty="0"/>
              <a:t>TEA Docket No. 307-SE-0519 (September 5, 2019) Hearing Officer David Berger </a:t>
            </a:r>
          </a:p>
          <a:p>
            <a:pPr algn="just"/>
            <a:endParaRPr lang="en-US" sz="3200" dirty="0"/>
          </a:p>
          <a:p>
            <a:pPr algn="just"/>
            <a:r>
              <a:rPr lang="en-US" sz="3200" dirty="0">
                <a:solidFill>
                  <a:schemeClr val="accent3">
                    <a:lumMod val="75000"/>
                  </a:schemeClr>
                </a:solidFill>
              </a:rPr>
              <a:t>Parent wanted a less restrictive placement of general education only.</a:t>
            </a:r>
          </a:p>
        </p:txBody>
      </p:sp>
    </p:spTree>
    <p:extLst>
      <p:ext uri="{BB962C8B-B14F-4D97-AF65-F5344CB8AC3E}">
        <p14:creationId xmlns:p14="http://schemas.microsoft.com/office/powerpoint/2010/main" val="128704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fontScale="90000"/>
          </a:bodyPr>
          <a:lstStyle/>
          <a:p>
            <a:pPr algn="ctr"/>
            <a:r>
              <a:rPr lang="en-US" sz="5200" dirty="0"/>
              <a:t>2019 Special Education Hearing Decisions</a:t>
            </a:r>
          </a:p>
        </p:txBody>
      </p:sp>
      <p:sp>
        <p:nvSpPr>
          <p:cNvPr id="4" name="TextBox 3">
            <a:extLst>
              <a:ext uri="{FF2B5EF4-FFF2-40B4-BE49-F238E27FC236}">
                <a16:creationId xmlns:a16="http://schemas.microsoft.com/office/drawing/2014/main" id="{24832DAE-5E15-428D-8194-37F8FD1428C5}"/>
              </a:ext>
            </a:extLst>
          </p:cNvPr>
          <p:cNvSpPr txBox="1"/>
          <p:nvPr/>
        </p:nvSpPr>
        <p:spPr>
          <a:xfrm>
            <a:off x="314238" y="1784455"/>
            <a:ext cx="11237494" cy="3539430"/>
          </a:xfrm>
          <a:prstGeom prst="rect">
            <a:avLst/>
          </a:prstGeom>
          <a:noFill/>
        </p:spPr>
        <p:txBody>
          <a:bodyPr wrap="square" rtlCol="0">
            <a:spAutoFit/>
          </a:bodyPr>
          <a:lstStyle/>
          <a:p>
            <a:pPr algn="just"/>
            <a:r>
              <a:rPr lang="en-US" sz="3200" i="1" dirty="0"/>
              <a:t>Student v. Hallsville Independent School District; </a:t>
            </a:r>
            <a:r>
              <a:rPr lang="en-US" sz="3200" dirty="0"/>
              <a:t>TEA Docket No. 316-SE-0519 (September 25, 2019) Hearing Officer Deborah Heaton McElvaney</a:t>
            </a:r>
          </a:p>
          <a:p>
            <a:pPr algn="just"/>
            <a:endParaRPr lang="en-US" sz="3200" dirty="0"/>
          </a:p>
          <a:p>
            <a:pPr algn="just"/>
            <a:r>
              <a:rPr lang="en-US" sz="3200" dirty="0">
                <a:solidFill>
                  <a:schemeClr val="accent3">
                    <a:lumMod val="75000"/>
                  </a:schemeClr>
                </a:solidFill>
              </a:rPr>
              <a:t>Parent wanted a  more restrictive placement in a residential treatment center (“RTC”).</a:t>
            </a:r>
          </a:p>
          <a:p>
            <a:pPr algn="just"/>
            <a:endParaRPr lang="en-US" sz="3200" dirty="0"/>
          </a:p>
        </p:txBody>
      </p:sp>
    </p:spTree>
    <p:extLst>
      <p:ext uri="{BB962C8B-B14F-4D97-AF65-F5344CB8AC3E}">
        <p14:creationId xmlns:p14="http://schemas.microsoft.com/office/powerpoint/2010/main" val="324740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fontScale="90000"/>
          </a:bodyPr>
          <a:lstStyle/>
          <a:p>
            <a:pPr algn="ctr"/>
            <a:r>
              <a:rPr lang="en-US" sz="5200" dirty="0"/>
              <a:t>2019 Special Education Hearing Decisions</a:t>
            </a:r>
          </a:p>
        </p:txBody>
      </p:sp>
      <p:sp>
        <p:nvSpPr>
          <p:cNvPr id="4" name="TextBox 3">
            <a:extLst>
              <a:ext uri="{FF2B5EF4-FFF2-40B4-BE49-F238E27FC236}">
                <a16:creationId xmlns:a16="http://schemas.microsoft.com/office/drawing/2014/main" id="{24832DAE-5E15-428D-8194-37F8FD1428C5}"/>
              </a:ext>
            </a:extLst>
          </p:cNvPr>
          <p:cNvSpPr txBox="1"/>
          <p:nvPr/>
        </p:nvSpPr>
        <p:spPr>
          <a:xfrm>
            <a:off x="224591" y="1700784"/>
            <a:ext cx="11237494" cy="2554545"/>
          </a:xfrm>
          <a:prstGeom prst="rect">
            <a:avLst/>
          </a:prstGeom>
          <a:noFill/>
        </p:spPr>
        <p:txBody>
          <a:bodyPr wrap="square" rtlCol="0">
            <a:spAutoFit/>
          </a:bodyPr>
          <a:lstStyle/>
          <a:p>
            <a:pPr algn="just"/>
            <a:r>
              <a:rPr lang="en-US" sz="3200" i="1" dirty="0"/>
              <a:t>Student v. Frisco Independent School District; </a:t>
            </a:r>
            <a:r>
              <a:rPr lang="en-US" sz="3200" dirty="0"/>
              <a:t>TEA Docket No. 270-SE-0419 (August 29, 2019) Hearing Officer Kasey M. White</a:t>
            </a:r>
          </a:p>
          <a:p>
            <a:pPr algn="just"/>
            <a:endParaRPr lang="en-US" sz="3200" dirty="0"/>
          </a:p>
          <a:p>
            <a:pPr algn="just"/>
            <a:r>
              <a:rPr lang="en-US" sz="3200" dirty="0">
                <a:solidFill>
                  <a:schemeClr val="accent3">
                    <a:lumMod val="75000"/>
                  </a:schemeClr>
                </a:solidFill>
              </a:rPr>
              <a:t>Parent wanted a less restrictive placement of general education and inclusion in all core classes.</a:t>
            </a:r>
          </a:p>
        </p:txBody>
      </p:sp>
    </p:spTree>
    <p:extLst>
      <p:ext uri="{BB962C8B-B14F-4D97-AF65-F5344CB8AC3E}">
        <p14:creationId xmlns:p14="http://schemas.microsoft.com/office/powerpoint/2010/main" val="11687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fontScale="90000"/>
          </a:bodyPr>
          <a:lstStyle/>
          <a:p>
            <a:pPr algn="ctr"/>
            <a:r>
              <a:rPr lang="en-US" sz="5200" dirty="0"/>
              <a:t>2019 Special Education Hearing Decisions</a:t>
            </a:r>
          </a:p>
        </p:txBody>
      </p:sp>
      <p:sp>
        <p:nvSpPr>
          <p:cNvPr id="2" name="TextBox 1">
            <a:extLst>
              <a:ext uri="{FF2B5EF4-FFF2-40B4-BE49-F238E27FC236}">
                <a16:creationId xmlns:a16="http://schemas.microsoft.com/office/drawing/2014/main" id="{EA9E148C-0080-474A-BD55-2830F11D4ABD}"/>
              </a:ext>
            </a:extLst>
          </p:cNvPr>
          <p:cNvSpPr txBox="1"/>
          <p:nvPr/>
        </p:nvSpPr>
        <p:spPr>
          <a:xfrm>
            <a:off x="645459" y="1990165"/>
            <a:ext cx="11069288" cy="2831544"/>
          </a:xfrm>
          <a:prstGeom prst="rect">
            <a:avLst/>
          </a:prstGeom>
          <a:noFill/>
        </p:spPr>
        <p:txBody>
          <a:bodyPr wrap="square" rtlCol="0">
            <a:spAutoFit/>
          </a:bodyPr>
          <a:lstStyle/>
          <a:p>
            <a:pPr algn="just"/>
            <a:r>
              <a:rPr lang="en-US" sz="3200" i="1" dirty="0"/>
              <a:t>Student v. Sweetwater Independent School District; </a:t>
            </a:r>
            <a:r>
              <a:rPr lang="en-US" sz="3200" dirty="0"/>
              <a:t>TEA Docket No. 056-SE-1018 (April 1, 2019) Hearing Officer Kathryn Lewis</a:t>
            </a:r>
          </a:p>
          <a:p>
            <a:pPr algn="just"/>
            <a:endParaRPr lang="en-US" sz="3200" dirty="0"/>
          </a:p>
          <a:p>
            <a:pPr algn="just"/>
            <a:r>
              <a:rPr lang="en-US" sz="3200" dirty="0">
                <a:solidFill>
                  <a:schemeClr val="accent3">
                    <a:lumMod val="75000"/>
                  </a:schemeClr>
                </a:solidFill>
              </a:rPr>
              <a:t>Parent wanted a more restrictive placement in a self-contained special education classroom.</a:t>
            </a:r>
          </a:p>
          <a:p>
            <a:endParaRPr lang="en-US" dirty="0"/>
          </a:p>
        </p:txBody>
      </p:sp>
    </p:spTree>
    <p:extLst>
      <p:ext uri="{BB962C8B-B14F-4D97-AF65-F5344CB8AC3E}">
        <p14:creationId xmlns:p14="http://schemas.microsoft.com/office/powerpoint/2010/main" val="39721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2210" y="517357"/>
            <a:ext cx="10507579" cy="1969169"/>
          </a:xfrm>
        </p:spPr>
        <p:txBody>
          <a:bodyPr/>
          <a:lstStyle/>
          <a:p>
            <a:r>
              <a:rPr lang="en-US" b="1" dirty="0"/>
              <a:t>All I want for Christmas is my </a:t>
            </a:r>
            <a:r>
              <a:rPr lang="en-US" b="1" strike="sngStrike" dirty="0"/>
              <a:t>two front teeth </a:t>
            </a:r>
            <a:r>
              <a:rPr lang="en-US" b="1" dirty="0"/>
              <a:t>LRE</a:t>
            </a:r>
          </a:p>
        </p:txBody>
      </p:sp>
      <p:sp>
        <p:nvSpPr>
          <p:cNvPr id="5" name="Text Placeholder 2"/>
          <p:cNvSpPr>
            <a:spLocks noGrp="1"/>
          </p:cNvSpPr>
          <p:nvPr>
            <p:ph type="body" idx="1"/>
          </p:nvPr>
        </p:nvSpPr>
        <p:spPr>
          <a:xfrm>
            <a:off x="176462" y="2486526"/>
            <a:ext cx="5037221" cy="3407943"/>
          </a:xfrm>
        </p:spPr>
        <p:txBody>
          <a:bodyPr>
            <a:normAutofit lnSpcReduction="10000"/>
          </a:bodyPr>
          <a:lstStyle/>
          <a:p>
            <a:r>
              <a:rPr lang="en-US" sz="3200" dirty="0"/>
              <a:t>“All I want for Christmas is My LRE</a:t>
            </a:r>
          </a:p>
          <a:p>
            <a:r>
              <a:rPr lang="en-US" sz="3200" dirty="0"/>
              <a:t>My LRE</a:t>
            </a:r>
          </a:p>
          <a:p>
            <a:r>
              <a:rPr lang="en-US" sz="3200" dirty="0"/>
              <a:t>My LRE</a:t>
            </a:r>
          </a:p>
          <a:p>
            <a:r>
              <a:rPr lang="en-US" sz="3200" dirty="0"/>
              <a:t>Gee, if I could only have my LRE</a:t>
            </a:r>
          </a:p>
          <a:p>
            <a:r>
              <a:rPr lang="en-US" sz="3200" dirty="0"/>
              <a:t>Then I would have a Merry Christmas"</a:t>
            </a:r>
          </a:p>
        </p:txBody>
      </p:sp>
      <p:pic>
        <p:nvPicPr>
          <p:cNvPr id="2" name="Picture 1">
            <a:extLst>
              <a:ext uri="{FF2B5EF4-FFF2-40B4-BE49-F238E27FC236}">
                <a16:creationId xmlns:a16="http://schemas.microsoft.com/office/drawing/2014/main" id="{FA9D1757-C53F-4741-B7F0-C12B88D82DA5}"/>
              </a:ext>
            </a:extLst>
          </p:cNvPr>
          <p:cNvPicPr>
            <a:picLocks noChangeAspect="1"/>
          </p:cNvPicPr>
          <p:nvPr/>
        </p:nvPicPr>
        <p:blipFill>
          <a:blip r:embed="rId3"/>
          <a:stretch>
            <a:fillRect/>
          </a:stretch>
        </p:blipFill>
        <p:spPr>
          <a:xfrm>
            <a:off x="5639803" y="2550693"/>
            <a:ext cx="5709986" cy="3279607"/>
          </a:xfrm>
          <a:prstGeom prst="rect">
            <a:avLst/>
          </a:prstGeom>
        </p:spPr>
      </p:pic>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2210" y="517357"/>
            <a:ext cx="10507579" cy="3140243"/>
          </a:xfrm>
        </p:spPr>
        <p:txBody>
          <a:bodyPr/>
          <a:lstStyle/>
          <a:p>
            <a:r>
              <a:rPr lang="en-US" b="1" dirty="0"/>
              <a:t>RIGHT THE SHIP</a:t>
            </a:r>
          </a:p>
        </p:txBody>
      </p:sp>
    </p:spTree>
    <p:extLst>
      <p:ext uri="{BB962C8B-B14F-4D97-AF65-F5344CB8AC3E}">
        <p14:creationId xmlns:p14="http://schemas.microsoft.com/office/powerpoint/2010/main" val="120766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233424"/>
          </a:xfrm>
        </p:spPr>
        <p:txBody>
          <a:bodyPr>
            <a:normAutofit/>
          </a:bodyPr>
          <a:lstStyle/>
          <a:p>
            <a:pPr algn="ctr"/>
            <a:r>
              <a:rPr lang="en-US" sz="5200" dirty="0"/>
              <a:t>They already know the law – Now What?</a:t>
            </a:r>
          </a:p>
        </p:txBody>
      </p:sp>
      <p:sp>
        <p:nvSpPr>
          <p:cNvPr id="4" name="TextBox 3">
            <a:extLst>
              <a:ext uri="{FF2B5EF4-FFF2-40B4-BE49-F238E27FC236}">
                <a16:creationId xmlns:a16="http://schemas.microsoft.com/office/drawing/2014/main" id="{24832DAE-5E15-428D-8194-37F8FD1428C5}"/>
              </a:ext>
            </a:extLst>
          </p:cNvPr>
          <p:cNvSpPr txBox="1"/>
          <p:nvPr/>
        </p:nvSpPr>
        <p:spPr>
          <a:xfrm>
            <a:off x="477253" y="1492236"/>
            <a:ext cx="11237494" cy="5016758"/>
          </a:xfrm>
          <a:prstGeom prst="rect">
            <a:avLst/>
          </a:prstGeom>
          <a:noFill/>
        </p:spPr>
        <p:txBody>
          <a:bodyPr wrap="square" rtlCol="0">
            <a:spAutoFit/>
          </a:bodyPr>
          <a:lstStyle/>
          <a:p>
            <a:pPr marL="514350" indent="-514350" algn="just">
              <a:buFont typeface="+mj-lt"/>
              <a:buAutoNum type="arabicPeriod"/>
            </a:pPr>
            <a:r>
              <a:rPr lang="en-US" sz="3200" dirty="0"/>
              <a:t>Attitudes and district/campus traditions</a:t>
            </a:r>
          </a:p>
          <a:p>
            <a:pPr marL="514350" indent="-514350" algn="just">
              <a:buFont typeface="+mj-lt"/>
              <a:buAutoNum type="arabicPeriod"/>
            </a:pPr>
            <a:r>
              <a:rPr lang="en-US" sz="3200" dirty="0"/>
              <a:t>Can and Should are two different matters</a:t>
            </a:r>
          </a:p>
          <a:p>
            <a:pPr marL="514350" indent="-514350" algn="just">
              <a:buFont typeface="+mj-lt"/>
              <a:buAutoNum type="arabicPeriod"/>
            </a:pPr>
            <a:r>
              <a:rPr lang="en-US" sz="3200" dirty="0"/>
              <a:t>Support from the school board and administrator</a:t>
            </a:r>
          </a:p>
          <a:p>
            <a:pPr marL="514350" indent="-514350" algn="just">
              <a:buFont typeface="+mj-lt"/>
              <a:buAutoNum type="arabicPeriod"/>
            </a:pPr>
            <a:r>
              <a:rPr lang="en-US" sz="3200" dirty="0"/>
              <a:t>There is no “I” in TEAM   </a:t>
            </a:r>
          </a:p>
          <a:p>
            <a:pPr marL="514350" indent="-514350" algn="just">
              <a:buFont typeface="+mj-lt"/>
              <a:buAutoNum type="arabicPeriod"/>
            </a:pPr>
            <a:r>
              <a:rPr lang="en-US" sz="3200" dirty="0"/>
              <a:t>Culturally responsive teaching</a:t>
            </a:r>
          </a:p>
          <a:p>
            <a:pPr marL="514350" indent="-514350" algn="just">
              <a:buFont typeface="+mj-lt"/>
              <a:buAutoNum type="arabicPeriod"/>
            </a:pPr>
            <a:r>
              <a:rPr lang="en-US" sz="3200" dirty="0"/>
              <a:t>Address behaviors in the general education setting</a:t>
            </a:r>
          </a:p>
          <a:p>
            <a:pPr marL="514350" indent="-514350" algn="just">
              <a:buFont typeface="+mj-lt"/>
              <a:buAutoNum type="arabicPeriod"/>
            </a:pPr>
            <a:r>
              <a:rPr lang="en-US" sz="3200" dirty="0"/>
              <a:t>Empowerment training </a:t>
            </a:r>
          </a:p>
          <a:p>
            <a:pPr marL="514350" indent="-514350" algn="just">
              <a:buFont typeface="+mj-lt"/>
              <a:buAutoNum type="arabicPeriod"/>
            </a:pPr>
            <a:r>
              <a:rPr lang="en-US" sz="3200" dirty="0"/>
              <a:t>Take time to listen and explain (parents and advocacy groups)</a:t>
            </a:r>
          </a:p>
          <a:p>
            <a:pPr marL="514350" indent="-514350" algn="just">
              <a:buFont typeface="+mj-lt"/>
              <a:buAutoNum type="arabicPeriod"/>
            </a:pPr>
            <a:r>
              <a:rPr lang="en-US" sz="3200" dirty="0"/>
              <a:t>Vote  </a:t>
            </a:r>
          </a:p>
          <a:p>
            <a:pPr marL="514350" indent="-514350" algn="just">
              <a:buFont typeface="+mj-lt"/>
              <a:buAutoNum type="arabicPeriod"/>
            </a:pPr>
            <a:endParaRPr lang="en-US" sz="3200" dirty="0"/>
          </a:p>
        </p:txBody>
      </p:sp>
    </p:spTree>
    <p:extLst>
      <p:ext uri="{BB962C8B-B14F-4D97-AF65-F5344CB8AC3E}">
        <p14:creationId xmlns:p14="http://schemas.microsoft.com/office/powerpoint/2010/main" val="9957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2210" y="517357"/>
            <a:ext cx="10507579" cy="3140243"/>
          </a:xfrm>
        </p:spPr>
        <p:txBody>
          <a:bodyPr/>
          <a:lstStyle/>
          <a:p>
            <a:r>
              <a:rPr lang="en-US" b="1" dirty="0"/>
              <a:t>CLOSING THOUGHTS</a:t>
            </a:r>
          </a:p>
        </p:txBody>
      </p:sp>
    </p:spTree>
    <p:extLst>
      <p:ext uri="{BB962C8B-B14F-4D97-AF65-F5344CB8AC3E}">
        <p14:creationId xmlns:p14="http://schemas.microsoft.com/office/powerpoint/2010/main" val="20130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ridge over a body of water&#10;&#10;Description automatically generated">
            <a:extLst>
              <a:ext uri="{FF2B5EF4-FFF2-40B4-BE49-F238E27FC236}">
                <a16:creationId xmlns:a16="http://schemas.microsoft.com/office/drawing/2014/main" id="{22F3620E-9C1D-451C-A9B9-AA3FB63EC399}"/>
              </a:ext>
            </a:extLst>
          </p:cNvPr>
          <p:cNvPicPr>
            <a:picLocks noGrp="1" noChangeAspect="1"/>
          </p:cNvPicPr>
          <p:nvPr>
            <p:ph type="pic" idx="1"/>
          </p:nvPr>
        </p:nvPicPr>
        <p:blipFill>
          <a:blip r:embed="rId3">
            <a:alphaModFix amt="50000"/>
            <a:extLst>
              <a:ext uri="{28A0092B-C50C-407E-A947-70E740481C1C}">
                <a14:useLocalDpi xmlns:a14="http://schemas.microsoft.com/office/drawing/2010/main" val="0"/>
              </a:ext>
            </a:extLst>
          </a:blip>
          <a:srcRect l="24579" r="24579"/>
          <a:stretch>
            <a:fillRect/>
          </a:stretch>
        </p:blipFill>
        <p:spPr/>
      </p:pic>
      <p:pic>
        <p:nvPicPr>
          <p:cNvPr id="8" name="Picture 7" descr="A person posing for the camera&#10;&#10;Description automatically generated">
            <a:extLst>
              <a:ext uri="{FF2B5EF4-FFF2-40B4-BE49-F238E27FC236}">
                <a16:creationId xmlns:a16="http://schemas.microsoft.com/office/drawing/2014/main" id="{7970FEA3-181A-49F3-9A82-E5CC39675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290" y="1610686"/>
            <a:ext cx="2529883" cy="379482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1" name="TextBox 10">
            <a:extLst>
              <a:ext uri="{FF2B5EF4-FFF2-40B4-BE49-F238E27FC236}">
                <a16:creationId xmlns:a16="http://schemas.microsoft.com/office/drawing/2014/main" id="{7582899E-5664-4A84-83DD-A8662D6CB57B}"/>
              </a:ext>
            </a:extLst>
          </p:cNvPr>
          <p:cNvSpPr txBox="1"/>
          <p:nvPr/>
        </p:nvSpPr>
        <p:spPr>
          <a:xfrm>
            <a:off x="7315200" y="3429000"/>
            <a:ext cx="4096138" cy="2031325"/>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Geneva L. Taylor, Partner</a:t>
            </a:r>
          </a:p>
          <a:p>
            <a:r>
              <a:rPr lang="en-US" dirty="0">
                <a:solidFill>
                  <a:schemeClr val="bg1"/>
                </a:solidFill>
                <a:latin typeface="Times New Roman" panose="02020603050405020304" pitchFamily="18" charset="0"/>
                <a:cs typeface="Times New Roman" panose="02020603050405020304" pitchFamily="18" charset="0"/>
              </a:rPr>
              <a:t>Powell, Youngblood, &amp; Taylor LLP</a:t>
            </a:r>
          </a:p>
          <a:p>
            <a:r>
              <a:rPr lang="en-US" dirty="0">
                <a:solidFill>
                  <a:schemeClr val="bg1"/>
                </a:solidFill>
                <a:latin typeface="Times New Roman" panose="02020603050405020304" pitchFamily="18" charset="0"/>
                <a:cs typeface="Times New Roman" panose="02020603050405020304" pitchFamily="18" charset="0"/>
              </a:rPr>
              <a:t>Arena Tower One</a:t>
            </a:r>
          </a:p>
          <a:p>
            <a:r>
              <a:rPr lang="en-US" dirty="0">
                <a:solidFill>
                  <a:schemeClr val="bg1"/>
                </a:solidFill>
                <a:latin typeface="Times New Roman" panose="02020603050405020304" pitchFamily="18" charset="0"/>
                <a:cs typeface="Times New Roman" panose="02020603050405020304" pitchFamily="18" charset="0"/>
              </a:rPr>
              <a:t>7322 Southwest Freeway, Suite 1900</a:t>
            </a:r>
          </a:p>
          <a:p>
            <a:r>
              <a:rPr lang="en-US" dirty="0">
                <a:solidFill>
                  <a:schemeClr val="bg1"/>
                </a:solidFill>
                <a:latin typeface="Times New Roman" panose="02020603050405020304" pitchFamily="18" charset="0"/>
                <a:cs typeface="Times New Roman" panose="02020603050405020304" pitchFamily="18" charset="0"/>
              </a:rPr>
              <a:t>Houston, TX 77074</a:t>
            </a:r>
          </a:p>
          <a:p>
            <a:r>
              <a:rPr lang="en-US" dirty="0">
                <a:solidFill>
                  <a:schemeClr val="bg1"/>
                </a:solidFill>
                <a:latin typeface="Times New Roman" panose="02020603050405020304" pitchFamily="18" charset="0"/>
                <a:cs typeface="Times New Roman" panose="02020603050405020304" pitchFamily="18" charset="0"/>
              </a:rPr>
              <a:t>gtaylor@pyt-law.com</a:t>
            </a:r>
          </a:p>
          <a:p>
            <a:r>
              <a:rPr lang="en-US" dirty="0">
                <a:solidFill>
                  <a:schemeClr val="bg1"/>
                </a:solidFill>
                <a:latin typeface="Times New Roman" panose="02020603050405020304" pitchFamily="18" charset="0"/>
                <a:cs typeface="Times New Roman" panose="02020603050405020304" pitchFamily="18" charset="0"/>
              </a:rPr>
              <a:t>(713) 779-7500</a:t>
            </a:r>
          </a:p>
        </p:txBody>
      </p:sp>
      <p:pic>
        <p:nvPicPr>
          <p:cNvPr id="13" name="Picture 12" descr="A picture containing drawing&#10;&#10;Description automatically generated">
            <a:extLst>
              <a:ext uri="{FF2B5EF4-FFF2-40B4-BE49-F238E27FC236}">
                <a16:creationId xmlns:a16="http://schemas.microsoft.com/office/drawing/2014/main" id="{0C052329-1E5B-4E4C-A4C3-00D0805C2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210" y="1245765"/>
            <a:ext cx="3401128" cy="142594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928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4589" y="467360"/>
            <a:ext cx="11726779" cy="1233424"/>
          </a:xfrm>
        </p:spPr>
        <p:txBody>
          <a:bodyPr>
            <a:noAutofit/>
          </a:bodyPr>
          <a:lstStyle/>
          <a:p>
            <a:pPr algn="ctr"/>
            <a:r>
              <a:rPr lang="en-US" sz="5200" dirty="0"/>
              <a:t>34 C.F.R. § 300.114 LRE Requirements</a:t>
            </a:r>
          </a:p>
        </p:txBody>
      </p:sp>
      <p:sp>
        <p:nvSpPr>
          <p:cNvPr id="14" name="Content Placeholder 2"/>
          <p:cNvSpPr>
            <a:spLocks noGrp="1"/>
          </p:cNvSpPr>
          <p:nvPr>
            <p:ph idx="1"/>
          </p:nvPr>
        </p:nvSpPr>
        <p:spPr>
          <a:xfrm>
            <a:off x="891941" y="1998204"/>
            <a:ext cx="10305448" cy="4127627"/>
          </a:xfrm>
        </p:spPr>
        <p:txBody>
          <a:bodyPr>
            <a:normAutofit fontScale="85000" lnSpcReduction="20000"/>
          </a:bodyPr>
          <a:lstStyle/>
          <a:p>
            <a:pPr marL="45720" indent="0" algn="just">
              <a:buNone/>
            </a:pPr>
            <a:r>
              <a:rPr lang="en-US" sz="3500" b="1" dirty="0"/>
              <a:t>(2)</a:t>
            </a:r>
            <a:r>
              <a:rPr lang="en-US" sz="3500" dirty="0"/>
              <a:t> </a:t>
            </a:r>
            <a:r>
              <a:rPr lang="en-US" sz="3500" dirty="0">
                <a:solidFill>
                  <a:schemeClr val="tx1"/>
                </a:solidFill>
              </a:rPr>
              <a:t>Each public agency must ensure that -</a:t>
            </a:r>
          </a:p>
          <a:p>
            <a:pPr marL="45720" indent="0" algn="just">
              <a:buNone/>
            </a:pPr>
            <a:r>
              <a:rPr lang="en-US" sz="3500" b="1" dirty="0">
                <a:solidFill>
                  <a:schemeClr val="tx1"/>
                </a:solidFill>
              </a:rPr>
              <a:t>	(i)</a:t>
            </a:r>
            <a:r>
              <a:rPr lang="en-US" sz="3500" dirty="0">
                <a:solidFill>
                  <a:schemeClr val="tx1"/>
                </a:solidFill>
              </a:rPr>
              <a:t> To the maximum extent appropriate, children with 	disabilities, including children in public or private 	institutions or other care facilities, are educated with 	children who are nondisabled; and</a:t>
            </a:r>
          </a:p>
          <a:p>
            <a:pPr marL="45720" indent="0" algn="just">
              <a:buNone/>
            </a:pPr>
            <a:r>
              <a:rPr lang="en-US" sz="3500" b="1" dirty="0">
                <a:solidFill>
                  <a:schemeClr val="tx1"/>
                </a:solidFill>
              </a:rPr>
              <a:t>	(ii)</a:t>
            </a:r>
            <a:r>
              <a:rPr lang="en-US" sz="3500" dirty="0">
                <a:solidFill>
                  <a:schemeClr val="tx1"/>
                </a:solidFill>
              </a:rPr>
              <a:t> 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p>
          <a:p>
            <a:pPr marL="45720" indent="0">
              <a:buNone/>
            </a:pPr>
            <a:endParaRPr lang="en-US"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2210" y="1812758"/>
            <a:ext cx="10507579" cy="2871537"/>
          </a:xfrm>
        </p:spPr>
        <p:txBody>
          <a:bodyPr>
            <a:normAutofit/>
          </a:bodyPr>
          <a:lstStyle/>
          <a:p>
            <a:r>
              <a:rPr lang="en-US" b="1" dirty="0"/>
              <a:t>Attitudes and Beliefs Towards Children with Disabilities</a:t>
            </a:r>
            <a:br>
              <a:rPr lang="en-US" b="1" dirty="0"/>
            </a:br>
            <a:endParaRPr lang="en-US" b="1" dirty="0"/>
          </a:p>
        </p:txBody>
      </p:sp>
    </p:spTree>
    <p:extLst>
      <p:ext uri="{BB962C8B-B14F-4D97-AF65-F5344CB8AC3E}">
        <p14:creationId xmlns:p14="http://schemas.microsoft.com/office/powerpoint/2010/main" val="32248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7253" y="258812"/>
            <a:ext cx="11237494" cy="1136851"/>
          </a:xfrm>
        </p:spPr>
        <p:txBody>
          <a:bodyPr>
            <a:normAutofit/>
          </a:bodyPr>
          <a:lstStyle/>
          <a:p>
            <a:pPr algn="ctr"/>
            <a:r>
              <a:rPr lang="en-US" sz="5400" b="1" dirty="0"/>
              <a:t>History In the United States</a:t>
            </a:r>
            <a:endParaRPr lang="en-US" sz="5200" dirty="0"/>
          </a:p>
        </p:txBody>
      </p:sp>
      <p:sp>
        <p:nvSpPr>
          <p:cNvPr id="4" name="TextBox 3">
            <a:extLst>
              <a:ext uri="{FF2B5EF4-FFF2-40B4-BE49-F238E27FC236}">
                <a16:creationId xmlns:a16="http://schemas.microsoft.com/office/drawing/2014/main" id="{24832DAE-5E15-428D-8194-37F8FD1428C5}"/>
              </a:ext>
            </a:extLst>
          </p:cNvPr>
          <p:cNvSpPr txBox="1"/>
          <p:nvPr/>
        </p:nvSpPr>
        <p:spPr>
          <a:xfrm>
            <a:off x="477253" y="1732868"/>
            <a:ext cx="11237494" cy="5386090"/>
          </a:xfrm>
          <a:prstGeom prst="rect">
            <a:avLst/>
          </a:prstGeom>
          <a:noFill/>
        </p:spPr>
        <p:txBody>
          <a:bodyPr wrap="square" rtlCol="0">
            <a:spAutoFit/>
          </a:bodyPr>
          <a:lstStyle/>
          <a:p>
            <a:pPr algn="just"/>
            <a:r>
              <a:rPr lang="en-US" sz="3200" b="1" dirty="0"/>
              <a:t>1700 to early-1800</a:t>
            </a:r>
            <a:r>
              <a:rPr lang="en-US" sz="3200" dirty="0"/>
              <a:t>: Educating and caring for children with disabilities was the family and community's responsibility. </a:t>
            </a:r>
          </a:p>
          <a:p>
            <a:pPr algn="just"/>
            <a:endParaRPr lang="en-US" sz="3200" dirty="0"/>
          </a:p>
          <a:p>
            <a:pPr algn="just"/>
            <a:r>
              <a:rPr lang="en-US" sz="3200" b="1" dirty="0"/>
              <a:t>Late-1800</a:t>
            </a:r>
            <a:r>
              <a:rPr lang="en-US" sz="3200" dirty="0"/>
              <a:t>: Dawn of asylums for care and training of children with disabilities.</a:t>
            </a:r>
          </a:p>
          <a:p>
            <a:pPr algn="just"/>
            <a:endParaRPr lang="en-US" sz="3200" dirty="0"/>
          </a:p>
          <a:p>
            <a:pPr algn="just"/>
            <a:r>
              <a:rPr lang="en-US" sz="3200" b="1" dirty="0"/>
              <a:t>Late 1900</a:t>
            </a:r>
            <a:r>
              <a:rPr lang="en-US" sz="3200" dirty="0"/>
              <a:t>: Disability rights movement focusing on the individual’s needs. </a:t>
            </a:r>
          </a:p>
          <a:p>
            <a:pPr marL="800100" lvl="1" indent="-342900" algn="just">
              <a:buFont typeface="Arial" panose="020B0604020202020204" pitchFamily="34" charset="0"/>
              <a:buChar char="•"/>
            </a:pPr>
            <a:r>
              <a:rPr lang="en-US" sz="2800" i="1" dirty="0"/>
              <a:t>Education for All Handicapped Children’s Act of 1975 (“EAHCA”)</a:t>
            </a:r>
          </a:p>
          <a:p>
            <a:pPr marL="800100" lvl="1" indent="-342900" algn="just">
              <a:buFont typeface="Arial" panose="020B0604020202020204" pitchFamily="34" charset="0"/>
              <a:buChar char="•"/>
            </a:pPr>
            <a:r>
              <a:rPr lang="en-US" sz="2800" dirty="0"/>
              <a:t> Individuals with Disabilities Education Act of 1997 ; Amended 2004</a:t>
            </a:r>
          </a:p>
          <a:p>
            <a:pPr algn="just"/>
            <a:endParaRPr lang="en-US" sz="3200" dirty="0"/>
          </a:p>
        </p:txBody>
      </p:sp>
    </p:spTree>
    <p:extLst>
      <p:ext uri="{BB962C8B-B14F-4D97-AF65-F5344CB8AC3E}">
        <p14:creationId xmlns:p14="http://schemas.microsoft.com/office/powerpoint/2010/main" val="20909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2928" y="962526"/>
            <a:ext cx="11678651" cy="866274"/>
          </a:xfrm>
        </p:spPr>
        <p:txBody>
          <a:bodyPr>
            <a:noAutofit/>
          </a:bodyPr>
          <a:lstStyle/>
          <a:p>
            <a:r>
              <a:rPr lang="en-US" sz="5200" dirty="0"/>
              <a:t>January 2017: IDEA Amendments at 34 C.F.R. § 300.646 - 300.647</a:t>
            </a:r>
          </a:p>
        </p:txBody>
      </p:sp>
      <p:sp>
        <p:nvSpPr>
          <p:cNvPr id="2" name="TextBox 1">
            <a:extLst>
              <a:ext uri="{FF2B5EF4-FFF2-40B4-BE49-F238E27FC236}">
                <a16:creationId xmlns:a16="http://schemas.microsoft.com/office/drawing/2014/main" id="{2BB982F5-1FDD-411D-A987-BB12B90C62D8}"/>
              </a:ext>
            </a:extLst>
          </p:cNvPr>
          <p:cNvSpPr txBox="1"/>
          <p:nvPr/>
        </p:nvSpPr>
        <p:spPr>
          <a:xfrm>
            <a:off x="208549" y="1863601"/>
            <a:ext cx="11678650" cy="4524315"/>
          </a:xfrm>
          <a:prstGeom prst="rect">
            <a:avLst/>
          </a:prstGeom>
          <a:noFill/>
        </p:spPr>
        <p:txBody>
          <a:bodyPr wrap="square" rtlCol="0">
            <a:spAutoFit/>
          </a:bodyPr>
          <a:lstStyle/>
          <a:p>
            <a:pPr algn="just"/>
            <a:r>
              <a:rPr lang="en-US" sz="3200" dirty="0"/>
              <a:t>“These final regulations also address the well-documented and detrimental over-identification of certain students for special education services, with particular concern that </a:t>
            </a:r>
            <a:r>
              <a:rPr lang="en-US" sz="3200" b="1" dirty="0"/>
              <a:t>over-identification results in children being placed in more restrictive environments</a:t>
            </a:r>
            <a:r>
              <a:rPr lang="en-US" sz="3200" dirty="0"/>
              <a:t> and not taught to challenging academic standards.” (emphasis added)</a:t>
            </a:r>
          </a:p>
          <a:p>
            <a:pPr algn="just"/>
            <a:endParaRPr lang="en-US" sz="3200" dirty="0"/>
          </a:p>
          <a:p>
            <a:pPr algn="just"/>
            <a:r>
              <a:rPr lang="en-US" sz="3200" i="1" dirty="0"/>
              <a:t>Office of Special Education and Rehabilitative Services, Department of Education (December 19, 2016)</a:t>
            </a:r>
          </a:p>
        </p:txBody>
      </p:sp>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2315" y="2458452"/>
            <a:ext cx="10507579" cy="1343527"/>
          </a:xfrm>
        </p:spPr>
        <p:txBody>
          <a:bodyPr/>
          <a:lstStyle/>
          <a:p>
            <a:r>
              <a:rPr lang="en-US" b="1" dirty="0"/>
              <a:t>WHERE ARE WE NOW?</a:t>
            </a:r>
          </a:p>
        </p:txBody>
      </p:sp>
      <p:sp>
        <p:nvSpPr>
          <p:cNvPr id="6" name="Text Placeholder 5">
            <a:extLst>
              <a:ext uri="{FF2B5EF4-FFF2-40B4-BE49-F238E27FC236}">
                <a16:creationId xmlns:a16="http://schemas.microsoft.com/office/drawing/2014/main" id="{7486EE89-3906-4799-A8C6-F3D4DC6BDB9A}"/>
              </a:ext>
            </a:extLst>
          </p:cNvPr>
          <p:cNvSpPr>
            <a:spLocks noGrp="1"/>
          </p:cNvSpPr>
          <p:nvPr>
            <p:ph type="body" idx="1"/>
          </p:nvPr>
        </p:nvSpPr>
        <p:spPr>
          <a:xfrm>
            <a:off x="465221" y="1860883"/>
            <a:ext cx="11341768" cy="4620127"/>
          </a:xfrm>
        </p:spPr>
        <p:txBody>
          <a:bodyPr>
            <a:normAutofit/>
          </a:bodyPr>
          <a:lstStyle/>
          <a:p>
            <a:endParaRPr lang="en-US" dirty="0"/>
          </a:p>
          <a:p>
            <a:endParaRPr lang="en-US" dirty="0"/>
          </a:p>
        </p:txBody>
      </p:sp>
    </p:spTree>
    <p:extLst>
      <p:ext uri="{BB962C8B-B14F-4D97-AF65-F5344CB8AC3E}">
        <p14:creationId xmlns:p14="http://schemas.microsoft.com/office/powerpoint/2010/main" val="38697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989220"/>
            <a:ext cx="11518232" cy="1989221"/>
          </a:xfrm>
        </p:spPr>
        <p:txBody>
          <a:bodyPr>
            <a:normAutofit fontScale="90000"/>
          </a:bodyPr>
          <a:lstStyle/>
          <a:p>
            <a:r>
              <a:rPr lang="en-US" dirty="0"/>
              <a:t>National Council on Disabilities </a:t>
            </a:r>
            <a:br>
              <a:rPr lang="en-US" dirty="0"/>
            </a:br>
            <a:r>
              <a:rPr lang="en-US" i="1" dirty="0"/>
              <a:t>The Segregation of Students with Disabilities </a:t>
            </a:r>
            <a:r>
              <a:rPr lang="en-US" dirty="0"/>
              <a:t>(February 7, 2018)</a:t>
            </a:r>
            <a:br>
              <a:rPr lang="en-US" dirty="0"/>
            </a:br>
            <a:br>
              <a:rPr lang="en-US" dirty="0"/>
            </a:br>
            <a:endParaRPr lang="en-US" dirty="0"/>
          </a:p>
        </p:txBody>
      </p:sp>
      <p:sp>
        <p:nvSpPr>
          <p:cNvPr id="5" name="Text Placeholder 2"/>
          <p:cNvSpPr>
            <a:spLocks noGrp="1"/>
          </p:cNvSpPr>
          <p:nvPr>
            <p:ph type="body" idx="1"/>
          </p:nvPr>
        </p:nvSpPr>
        <p:spPr>
          <a:xfrm>
            <a:off x="192505" y="2903621"/>
            <a:ext cx="11630527" cy="3433011"/>
          </a:xfrm>
        </p:spPr>
        <p:txBody>
          <a:bodyPr>
            <a:normAutofit lnSpcReduction="10000"/>
          </a:bodyPr>
          <a:lstStyle/>
          <a:p>
            <a:pPr algn="just"/>
            <a:r>
              <a:rPr lang="en-US" sz="3200" dirty="0"/>
              <a:t>“…nationally, students with disabilities, in particular students of color and students in urban settings, as well as students with specific disability labels (such as autism or intellectual disability), continue to be removed from general education, instructional, and social opportunities and to be segregated disproportionately when compared to White students who live in suburban and rural areas and those who have less intensive academic support needs.”</a:t>
            </a:r>
            <a:br>
              <a:rPr lang="en-US" sz="3200" dirty="0"/>
            </a:br>
            <a:endParaRPr lang="en-US" sz="3200" dirty="0"/>
          </a:p>
        </p:txBody>
      </p:sp>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0623" y="1078831"/>
            <a:ext cx="10507579" cy="1969169"/>
          </a:xfrm>
        </p:spPr>
        <p:txBody>
          <a:bodyPr/>
          <a:lstStyle/>
          <a:p>
            <a:r>
              <a:rPr lang="en-US" b="1" dirty="0"/>
              <a:t>Texas</a:t>
            </a:r>
          </a:p>
        </p:txBody>
      </p:sp>
      <p:sp>
        <p:nvSpPr>
          <p:cNvPr id="6" name="Text Placeholder 5">
            <a:extLst>
              <a:ext uri="{FF2B5EF4-FFF2-40B4-BE49-F238E27FC236}">
                <a16:creationId xmlns:a16="http://schemas.microsoft.com/office/drawing/2014/main" id="{7486EE89-3906-4799-A8C6-F3D4DC6BD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992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4739</TotalTime>
  <Words>1260</Words>
  <Application>Microsoft Office PowerPoint</Application>
  <PresentationFormat>Widescreen</PresentationFormat>
  <Paragraphs>136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Corbel</vt:lpstr>
      <vt:lpstr>Euphemia</vt:lpstr>
      <vt:lpstr>Times New Roman</vt:lpstr>
      <vt:lpstr>Banded Design Blue 16x9</vt:lpstr>
      <vt:lpstr>All I want for Christmas is my LRE!</vt:lpstr>
      <vt:lpstr>All I want for Christmas is my two front teeth LRE</vt:lpstr>
      <vt:lpstr>34 C.F.R. § 300.114 LRE Requirements</vt:lpstr>
      <vt:lpstr>Attitudes and Beliefs Towards Children with Disabilities </vt:lpstr>
      <vt:lpstr>History In the United States</vt:lpstr>
      <vt:lpstr>January 2017: IDEA Amendments at 34 C.F.R. § 300.646 - 300.647</vt:lpstr>
      <vt:lpstr>WHERE ARE WE NOW?</vt:lpstr>
      <vt:lpstr>National Council on Disabilities  The Segregation of Students with Disabilities (February 7, 2018)  </vt:lpstr>
      <vt:lpstr>Texas</vt:lpstr>
      <vt:lpstr>2015-2016 Texas LRE Statistics</vt:lpstr>
      <vt:lpstr>Why We Still Struggle</vt:lpstr>
      <vt:lpstr>“What we’ve got here is a failure to communicate.” </vt:lpstr>
      <vt:lpstr>Attitude and Beliefs Towards Students with Disabilities</vt:lpstr>
      <vt:lpstr>Texas Trends</vt:lpstr>
      <vt:lpstr>2019 Special Education Hearing Decisions</vt:lpstr>
      <vt:lpstr>2019 Special Education Hearing Decisions</vt:lpstr>
      <vt:lpstr>2019 Special Education Hearing Decisions</vt:lpstr>
      <vt:lpstr>2019 Special Education Hearing Decisions</vt:lpstr>
      <vt:lpstr>2019 Special Education Hearing Decisions</vt:lpstr>
      <vt:lpstr>RIGHT THE SHIP</vt:lpstr>
      <vt:lpstr>They already know the law – Now What?</vt:lpstr>
      <vt:lpstr>CLOSING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 want for Christmas is my LRE!</dc:title>
  <dc:creator>Ranecia Faison</dc:creator>
  <cp:lastModifiedBy>Retta Jones</cp:lastModifiedBy>
  <cp:revision>39</cp:revision>
  <cp:lastPrinted>2019-12-03T20:11:58Z</cp:lastPrinted>
  <dcterms:created xsi:type="dcterms:W3CDTF">2019-11-21T19:54:02Z</dcterms:created>
  <dcterms:modified xsi:type="dcterms:W3CDTF">2019-12-04T00:08:42Z</dcterms:modified>
</cp:coreProperties>
</file>